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3" r:id="rId4"/>
    <p:sldId id="262" r:id="rId5"/>
    <p:sldId id="280" r:id="rId6"/>
    <p:sldId id="266" r:id="rId7"/>
    <p:sldId id="260" r:id="rId8"/>
    <p:sldId id="270" r:id="rId9"/>
    <p:sldId id="278" r:id="rId10"/>
    <p:sldId id="264" r:id="rId11"/>
    <p:sldId id="271" r:id="rId12"/>
    <p:sldId id="267" r:id="rId13"/>
    <p:sldId id="286" r:id="rId14"/>
    <p:sldId id="287" r:id="rId15"/>
    <p:sldId id="288" r:id="rId16"/>
    <p:sldId id="282" r:id="rId17"/>
    <p:sldId id="284" r:id="rId18"/>
    <p:sldId id="291" r:id="rId19"/>
    <p:sldId id="289" r:id="rId20"/>
    <p:sldId id="283" r:id="rId21"/>
    <p:sldId id="276" r:id="rId22"/>
    <p:sldId id="293" r:id="rId23"/>
    <p:sldId id="277" r:id="rId24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FF"/>
    <a:srgbClr val="D62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8CEE22B-7B35-4B86-8B29-1CB5409DBEFE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53E4157-7CFB-4725-9ECF-35767DFDB3A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22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4157-7CFB-4725-9ECF-35767DFDB3AF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300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8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6840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16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695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13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230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860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09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976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7022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959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501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EF9EE-FB02-40D3-962C-B6D861971625}" type="datetimeFigureOut">
              <a:rPr lang="ar-EG" smtClean="0"/>
              <a:t>04/08/1438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84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t="9091" r="17731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0" y="1261987"/>
            <a:ext cx="6654722" cy="3320973"/>
          </a:xfrm>
        </p:spPr>
        <p:txBody>
          <a:bodyPr anchor="t">
            <a:normAutofit/>
          </a:bodyPr>
          <a:lstStyle/>
          <a:p>
            <a:r>
              <a:rPr lang="ar-EG" sz="5400" dirty="0">
                <a:solidFill>
                  <a:schemeClr val="bg1"/>
                </a:solidFill>
              </a:rPr>
              <a:t/>
            </a:r>
            <a:br>
              <a:rPr lang="ar-EG" sz="5400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Innovative </a:t>
            </a:r>
            <a:r>
              <a:rPr lang="en-US" sz="5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Sustainability </a:t>
            </a:r>
            <a:r>
              <a:rPr lang="en-US" sz="5400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Code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25906" y="167474"/>
            <a:ext cx="4474229" cy="690655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Earth And US</a:t>
            </a:r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6" y="-218049"/>
            <a:ext cx="2468880" cy="2468880"/>
          </a:xfrm>
          <a:prstGeom prst="rect">
            <a:avLst/>
          </a:prstGeom>
        </p:spPr>
      </p:pic>
      <p:sp>
        <p:nvSpPr>
          <p:cNvPr id="11" name="عنوان فرعي 2"/>
          <p:cNvSpPr txBox="1">
            <a:spLocks/>
          </p:cNvSpPr>
          <p:nvPr/>
        </p:nvSpPr>
        <p:spPr>
          <a:xfrm>
            <a:off x="414997" y="687548"/>
            <a:ext cx="4474229" cy="690655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rgbClr val="D6203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Live Smart</a:t>
            </a:r>
            <a:endParaRPr lang="en-US" sz="3200" b="1" dirty="0">
              <a:solidFill>
                <a:srgbClr val="D6203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عنوان فرعي 2"/>
          <p:cNvSpPr txBox="1">
            <a:spLocks/>
          </p:cNvSpPr>
          <p:nvPr/>
        </p:nvSpPr>
        <p:spPr>
          <a:xfrm>
            <a:off x="644986" y="3717033"/>
            <a:ext cx="5848716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Represented By: </a:t>
            </a: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algn="l"/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عنوان فرعي 2"/>
          <p:cNvSpPr txBox="1">
            <a:spLocks/>
          </p:cNvSpPr>
          <p:nvPr/>
        </p:nvSpPr>
        <p:spPr>
          <a:xfrm>
            <a:off x="-139018" y="5370856"/>
            <a:ext cx="7208558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Team members:</a:t>
            </a:r>
          </a:p>
          <a:p>
            <a:pPr rtl="0"/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rtl="0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Youssry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Amr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42002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0" y="147098"/>
            <a:ext cx="68064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</a:p>
          <a:p>
            <a:pPr algn="l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Urban Code (Strategic Plan)</a:t>
            </a:r>
            <a:endParaRPr lang="ar-EG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472661"/>
            <a:ext cx="6398521" cy="537017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06488" y="0"/>
            <a:ext cx="4909346" cy="64071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176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Advantage of the </a:t>
            </a:r>
            <a:endParaRPr lang="en-US" sz="176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r>
              <a:rPr lang="en-US" sz="17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Modelling Solution </a:t>
            </a:r>
          </a:p>
          <a:p>
            <a:pPr algn="ctr" rtl="0"/>
            <a:endParaRPr lang="en-US" sz="176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1-  Applicable on large packages of Data varieties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2- Codes could be easily edited or changed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3-  integrated easily on Mobile App or website to be used all over the world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4-  Used not only for urban planning but also in site selection.</a:t>
            </a:r>
            <a:endParaRPr lang="ar-EG" sz="11200" dirty="0">
              <a:solidFill>
                <a:schemeClr val="bg1"/>
              </a:solidFill>
            </a:endParaRPr>
          </a:p>
          <a:p>
            <a:pPr algn="ctr" rtl="0"/>
            <a:r>
              <a:rPr lang="en-US" sz="112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ar-EG" sz="112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479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-773723" y="647113"/>
            <a:ext cx="13295769" cy="424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"/>
              </a:lnSpc>
            </a:pPr>
            <a:r>
              <a:rPr lang="en-US" sz="44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Study Area: Port </a:t>
            </a:r>
            <a:r>
              <a:rPr lang="en-US" sz="4400" b="1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</a:t>
            </a:r>
            <a:r>
              <a:rPr lang="en-US" sz="44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aid </a:t>
            </a:r>
          </a:p>
          <a:p>
            <a:pPr>
              <a:lnSpc>
                <a:spcPct val="10000"/>
              </a:lnSpc>
            </a:pPr>
            <a:endParaRPr lang="en-US" sz="4400" b="1" u="sng" dirty="0" smtClean="0">
              <a:solidFill>
                <a:schemeClr val="accent2">
                  <a:lumMod val="40000"/>
                  <a:lumOff val="6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>
              <a:lnSpc>
                <a:spcPct val="10000"/>
              </a:lnSpc>
            </a:pPr>
            <a:endParaRPr lang="en-US" sz="2800" dirty="0" smtClean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>
              <a:lnSpc>
                <a:spcPct val="1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                        NE Nile Delta.        In Front of Mediterranean Sea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ar-EG" dirty="0"/>
          </a:p>
        </p:txBody>
      </p:sp>
      <p:pic>
        <p:nvPicPr>
          <p:cNvPr id="7" name="Project 1_fin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4"/>
                </p14:media>
              </p:ext>
            </p:extLst>
          </p:nvPr>
        </p:nvPicPr>
        <p:blipFill rotWithShape="1">
          <a:blip r:embed="rId5">
            <a:lum bright="11000" contrast="21000"/>
          </a:blip>
          <a:srcRect l="2873" r="3191"/>
          <a:stretch/>
        </p:blipFill>
        <p:spPr>
          <a:xfrm>
            <a:off x="1683657" y="1416021"/>
            <a:ext cx="9013372" cy="5340857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50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5" y="177416"/>
            <a:ext cx="2818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Plan of Work</a:t>
            </a:r>
            <a:endParaRPr lang="ar-EG" sz="3600" b="1" u="sng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045" y="5567459"/>
            <a:ext cx="3448272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Applying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the GIS &amp; RS techniques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044" y="3383103"/>
            <a:ext cx="3400024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laboratory analysis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044" y="1036285"/>
            <a:ext cx="3400023" cy="135920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Collecting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data from field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observations and Satellite Image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663067" y="1781270"/>
            <a:ext cx="561204" cy="4329776"/>
            <a:chOff x="3663067" y="1781270"/>
            <a:chExt cx="561204" cy="4329776"/>
          </a:xfrm>
        </p:grpSpPr>
        <p:cxnSp>
          <p:nvCxnSpPr>
            <p:cNvPr id="20" name="Elbow Connector 19"/>
            <p:cNvCxnSpPr>
              <a:stCxn id="8" idx="3"/>
            </p:cNvCxnSpPr>
            <p:nvPr/>
          </p:nvCxnSpPr>
          <p:spPr>
            <a:xfrm flipV="1">
              <a:off x="3663068" y="1781270"/>
              <a:ext cx="561202" cy="211897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663067" y="1781270"/>
              <a:ext cx="5612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24270" y="3900245"/>
              <a:ext cx="0" cy="2210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711317" y="6111046"/>
              <a:ext cx="512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224270" y="215987"/>
            <a:ext cx="3953221" cy="1565283"/>
            <a:chOff x="4224270" y="215987"/>
            <a:chExt cx="3953221" cy="1565283"/>
          </a:xfrm>
        </p:grpSpPr>
        <p:sp>
          <p:nvSpPr>
            <p:cNvPr id="5" name="Rectangle 4"/>
            <p:cNvSpPr/>
            <p:nvPr/>
          </p:nvSpPr>
          <p:spPr>
            <a:xfrm>
              <a:off x="4777468" y="215987"/>
              <a:ext cx="3400023" cy="45459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Soil </a:t>
              </a: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properties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24270" y="443285"/>
              <a:ext cx="0" cy="1337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5" idx="1"/>
            </p:cNvCxnSpPr>
            <p:nvPr/>
          </p:nvCxnSpPr>
          <p:spPr>
            <a:xfrm>
              <a:off x="4224270" y="443285"/>
              <a:ext cx="55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224270" y="939878"/>
            <a:ext cx="3935769" cy="578032"/>
            <a:chOff x="4224270" y="939878"/>
            <a:chExt cx="3935769" cy="578032"/>
          </a:xfrm>
        </p:grpSpPr>
        <p:sp>
          <p:nvSpPr>
            <p:cNvPr id="13" name="Rectangle 12"/>
            <p:cNvSpPr/>
            <p:nvPr/>
          </p:nvSpPr>
          <p:spPr>
            <a:xfrm>
              <a:off x="4760016" y="939878"/>
              <a:ext cx="3400023" cy="5780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Lithology properties</a:t>
              </a:r>
            </a:p>
          </p:txBody>
        </p:sp>
        <p:cxnSp>
          <p:nvCxnSpPr>
            <p:cNvPr id="41" name="Straight Connector 40"/>
            <p:cNvCxnSpPr>
              <a:endCxn id="13" idx="1"/>
            </p:cNvCxnSpPr>
            <p:nvPr/>
          </p:nvCxnSpPr>
          <p:spPr>
            <a:xfrm>
              <a:off x="4224270" y="1228894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232996" y="1781270"/>
            <a:ext cx="3944495" cy="498848"/>
            <a:chOff x="4232996" y="1781270"/>
            <a:chExt cx="3944495" cy="498848"/>
          </a:xfrm>
        </p:grpSpPr>
        <p:sp>
          <p:nvSpPr>
            <p:cNvPr id="14" name="Rectangle 13"/>
            <p:cNvSpPr/>
            <p:nvPr/>
          </p:nvSpPr>
          <p:spPr>
            <a:xfrm>
              <a:off x="4777468" y="1781270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Groundwater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32996" y="2046827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241722" y="2545462"/>
            <a:ext cx="3935769" cy="498848"/>
            <a:chOff x="4241722" y="2545462"/>
            <a:chExt cx="3935769" cy="498848"/>
          </a:xfrm>
        </p:grpSpPr>
        <p:sp>
          <p:nvSpPr>
            <p:cNvPr id="12" name="Rectangle 11"/>
            <p:cNvSpPr/>
            <p:nvPr/>
          </p:nvSpPr>
          <p:spPr>
            <a:xfrm>
              <a:off x="4777468" y="254546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Urban and Roads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41722" y="2792702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241722" y="3309654"/>
            <a:ext cx="3935769" cy="762208"/>
            <a:chOff x="4241722" y="3309654"/>
            <a:chExt cx="3935769" cy="762208"/>
          </a:xfrm>
        </p:grpSpPr>
        <p:sp>
          <p:nvSpPr>
            <p:cNvPr id="10" name="Rectangle 9"/>
            <p:cNvSpPr/>
            <p:nvPr/>
          </p:nvSpPr>
          <p:spPr>
            <a:xfrm>
              <a:off x="4777468" y="3309654"/>
              <a:ext cx="3400023" cy="76220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Subsurface geologic structures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241722" y="369075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224269" y="4337206"/>
            <a:ext cx="3953220" cy="498848"/>
            <a:chOff x="4224269" y="4337206"/>
            <a:chExt cx="3935768" cy="498848"/>
          </a:xfrm>
        </p:grpSpPr>
        <p:sp>
          <p:nvSpPr>
            <p:cNvPr id="15" name="Rectangle 14"/>
            <p:cNvSpPr/>
            <p:nvPr/>
          </p:nvSpPr>
          <p:spPr>
            <a:xfrm>
              <a:off x="4760015" y="4337206"/>
              <a:ext cx="3400022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Climatic Data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224269" y="4586630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232996" y="5099414"/>
            <a:ext cx="3944495" cy="498848"/>
            <a:chOff x="4232996" y="5099414"/>
            <a:chExt cx="3944495" cy="498848"/>
          </a:xfrm>
        </p:grpSpPr>
        <p:sp>
          <p:nvSpPr>
            <p:cNvPr id="17" name="Rectangle 16"/>
            <p:cNvSpPr/>
            <p:nvPr/>
          </p:nvSpPr>
          <p:spPr>
            <a:xfrm>
              <a:off x="4777468" y="5099414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DEM &amp; Sea 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– level rise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4232996" y="534883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232996" y="5861622"/>
            <a:ext cx="3944495" cy="498848"/>
            <a:chOff x="4232996" y="5861622"/>
            <a:chExt cx="3944495" cy="498848"/>
          </a:xfrm>
        </p:grpSpPr>
        <p:sp>
          <p:nvSpPr>
            <p:cNvPr id="16" name="Rectangle 15"/>
            <p:cNvSpPr/>
            <p:nvPr/>
          </p:nvSpPr>
          <p:spPr>
            <a:xfrm>
              <a:off x="4777468" y="586162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Coastal erosion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32996" y="6111046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8730688" y="939878"/>
            <a:ext cx="3400023" cy="46583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Geo-Environmental  Code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for urban planning of Port Said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Governorate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(Master Strategic Plan)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177491" y="443285"/>
            <a:ext cx="553197" cy="5667761"/>
            <a:chOff x="8177491" y="443285"/>
            <a:chExt cx="553197" cy="5667761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8512934" y="443285"/>
              <a:ext cx="0" cy="5667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" idx="3"/>
            </p:cNvCxnSpPr>
            <p:nvPr/>
          </p:nvCxnSpPr>
          <p:spPr>
            <a:xfrm flipH="1">
              <a:off x="8177491" y="44328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177491" y="1228894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8177491" y="2046827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177491" y="2792702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8177491" y="3690758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8177491" y="4586630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8177491" y="534711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8177491" y="6111046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512935" y="3469887"/>
              <a:ext cx="2177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4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915" y="1484243"/>
            <a:ext cx="4929101" cy="5382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386" b="1"/>
          <a:stretch/>
        </p:blipFill>
        <p:spPr>
          <a:xfrm>
            <a:off x="6078190" y="1483637"/>
            <a:ext cx="4676998" cy="5383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984" y="1483637"/>
            <a:ext cx="4813206" cy="53833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955" y="551801"/>
            <a:ext cx="4825360" cy="77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>
              <a:lnSpc>
                <a:spcPct val="90000"/>
              </a:lnSpc>
              <a:spcBef>
                <a:spcPts val="1000"/>
              </a:spcBef>
            </a:pPr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Satellite Image Processing</a:t>
            </a:r>
            <a:r>
              <a:rPr lang="en-US" sz="4800" b="1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ar-EG" sz="4800" b="1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36282" y="-13648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46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31" y="1278289"/>
            <a:ext cx="4202634" cy="5417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3048" r="4669" b="2766"/>
          <a:stretch/>
        </p:blipFill>
        <p:spPr>
          <a:xfrm>
            <a:off x="5202427" y="1283684"/>
            <a:ext cx="6989573" cy="5569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581" t="2334" r="4541" b="2722"/>
          <a:stretch/>
        </p:blipFill>
        <p:spPr>
          <a:xfrm>
            <a:off x="5037786" y="1262815"/>
            <a:ext cx="7154214" cy="559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2792" r="4693" b="2784"/>
          <a:stretch/>
        </p:blipFill>
        <p:spPr>
          <a:xfrm>
            <a:off x="5065756" y="1271828"/>
            <a:ext cx="7126244" cy="5572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2890" r="4341" b="2642"/>
          <a:stretch/>
        </p:blipFill>
        <p:spPr>
          <a:xfrm>
            <a:off x="5029611" y="1305040"/>
            <a:ext cx="7154215" cy="55596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5226" y="71903"/>
            <a:ext cx="50081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Coastal Erosion Processing 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93102" y="680491"/>
            <a:ext cx="603094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Multispectral Scanner System (</a:t>
            </a:r>
            <a:r>
              <a:rPr lang="en-US" sz="4400" b="1" dirty="0" err="1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Mss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 rtl="0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Bands 4,3,2  </a:t>
            </a:r>
            <a:endParaRPr lang="en-US" sz="4400" b="1" dirty="0" smtClean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226" y="2329971"/>
            <a:ext cx="61575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</a:t>
            </a:r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 (TM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Bands 3,4,2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226" y="3969030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7 (ETM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</a:t>
            </a:r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7,4,2 </a:t>
            </a:r>
            <a:endParaRPr lang="ar-EG" sz="4400" dirty="0"/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015" y="5431931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8 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TIRS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7,5,3 </a:t>
            </a:r>
            <a:endParaRPr lang="ar-EG" sz="4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54477" y="-9434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4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1491" r="2512" b="2789"/>
          <a:stretch/>
        </p:blipFill>
        <p:spPr>
          <a:xfrm>
            <a:off x="1146412" y="1003109"/>
            <a:ext cx="4940490" cy="58548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7" y="1027906"/>
            <a:ext cx="4531871" cy="5817416"/>
          </a:xfrm>
        </p:spPr>
      </p:pic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8" y="1131539"/>
            <a:ext cx="4235772" cy="5817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4" y="1131538"/>
            <a:ext cx="4235772" cy="5817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81" y="3145042"/>
            <a:ext cx="2620378" cy="912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0982" y="300541"/>
            <a:ext cx="35141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Thermal Radiation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4870" y="644050"/>
            <a:ext cx="57983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Normalized Difference Vegetation Index (NDVI)</a:t>
            </a:r>
            <a:endParaRPr lang="ar-EG" sz="32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22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6" y="972311"/>
            <a:ext cx="4459510" cy="5885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992059"/>
            <a:ext cx="4508336" cy="5865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" y="969496"/>
            <a:ext cx="4521821" cy="5885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160" y="0"/>
            <a:ext cx="9063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Interpolated Wind potential mapping</a:t>
            </a:r>
            <a:r>
              <a:rPr lang="en-US" sz="3200" b="1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</a:t>
            </a:r>
            <a:r>
              <a:rPr lang="en-US" sz="3200" b="1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</a:t>
            </a:r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Rain  intensity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07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922377" cy="63189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883245" cy="6318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1" y="542795"/>
            <a:ext cx="4938814" cy="6315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7500"/>
            <a:ext cx="4922377" cy="6466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9" y="544952"/>
            <a:ext cx="4930597" cy="6313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8" y="580177"/>
            <a:ext cx="4922379" cy="6423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7" y="572352"/>
            <a:ext cx="4938818" cy="6396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678" y="60271"/>
            <a:ext cx="454535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</a:t>
            </a:r>
            <a:r>
              <a:rPr lang="en-US" sz="39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ar-EG" sz="39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9966" y="288126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DEM Code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90" y="544952"/>
            <a:ext cx="4947834" cy="64038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22884" y="-56885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85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602" y="175846"/>
            <a:ext cx="923976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Hydrogeology: </a:t>
            </a:r>
            <a:r>
              <a:rPr lang="en-US" sz="4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Groundwater  chemistry &amp; resource maps </a:t>
            </a:r>
            <a:endParaRPr lang="en-US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62592"/>
            <a:ext cx="4771901" cy="6095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80703"/>
            <a:ext cx="4728113" cy="6077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1" y="769440"/>
            <a:ext cx="4658043" cy="608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7" y="762592"/>
            <a:ext cx="4840597" cy="60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34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ar-EG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8743"/>
            <a:ext cx="12192000" cy="8078923"/>
          </a:xfrm>
        </p:spPr>
      </p:pic>
    </p:spTree>
    <p:extLst>
      <p:ext uri="{BB962C8B-B14F-4D97-AF65-F5344CB8AC3E}">
        <p14:creationId xmlns:p14="http://schemas.microsoft.com/office/powerpoint/2010/main" val="41207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35882" y="0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24608"/>
            <a:ext cx="4264575" cy="542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47800"/>
            <a:ext cx="4280359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7" y="1442002"/>
            <a:ext cx="4203218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1352600"/>
            <a:ext cx="4381832" cy="5565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7747" y="774607"/>
            <a:ext cx="54248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Subsurface Geologic layers maps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4383" y="660333"/>
            <a:ext cx="36166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Tectonic Framework </a:t>
            </a:r>
            <a:endParaRPr lang="ar-EG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57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7" y="1167618"/>
            <a:ext cx="9249705" cy="5690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31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2827"/>
            <a:ext cx="709248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6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Utilizing All coded Factor Maps</a:t>
            </a:r>
            <a:endParaRPr lang="ar-EG" sz="60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480" y="1012659"/>
            <a:ext cx="4615963" cy="5845341"/>
          </a:xfrm>
        </p:spPr>
      </p:pic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 Map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69228"/>
              </p:ext>
            </p:extLst>
          </p:nvPr>
        </p:nvGraphicFramePr>
        <p:xfrm>
          <a:off x="158263" y="2936632"/>
          <a:ext cx="5802922" cy="3509506"/>
        </p:xfrm>
        <a:graphic>
          <a:graphicData uri="http://schemas.openxmlformats.org/drawingml/2006/table">
            <a:tbl>
              <a:tblPr rtl="1"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4062047"/>
                <a:gridCol w="1740875"/>
              </a:tblGrid>
              <a:tr h="5589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 Suitability Index</a:t>
                      </a:r>
                      <a:endParaRPr lang="ar-EG" sz="3200" b="1" kern="1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Code</a:t>
                      </a:r>
                      <a:endParaRPr lang="ar-EG" sz="3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err="1" smtClean="0">
                          <a:solidFill>
                            <a:schemeClr val="bg1"/>
                          </a:solidFill>
                        </a:rPr>
                        <a:t>restricrd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least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94138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moderately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highly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Ideal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4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4720"/>
            <a:ext cx="10515600" cy="4351338"/>
          </a:xfr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Autofit/>
          </a:bodyPr>
          <a:lstStyle/>
          <a:p>
            <a:pPr marL="0" indent="0" algn="ctr" rtl="0">
              <a:buNone/>
            </a:pPr>
            <a:r>
              <a:rPr lang="en-US" sz="16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Thank </a:t>
            </a:r>
          </a:p>
          <a:p>
            <a:pPr marL="0" indent="0" algn="ctr" rtl="0">
              <a:buNone/>
            </a:pPr>
            <a:r>
              <a:rPr lang="en-US" sz="16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Edwardian Script ITC" panose="030303020407070D0804" pitchFamily="66" charset="0"/>
              </a:rPr>
              <a:t>you </a:t>
            </a:r>
            <a:endParaRPr lang="ar-EG" sz="166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Edwardian Script ITC" panose="030303020407070D0804" pitchFamily="66" charset="0"/>
            </a:endParaRPr>
          </a:p>
        </p:txBody>
      </p:sp>
      <p:pic>
        <p:nvPicPr>
          <p:cNvPr id="1028" name="Picture 4" descr="Image result for formal thank you in 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90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92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57" y="0"/>
            <a:ext cx="8820443" cy="661533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450"/>
            <a:ext cx="3437032" cy="59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8897" cy="2982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967" y="3240466"/>
            <a:ext cx="5483864" cy="368044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5" y="58408"/>
            <a:ext cx="5087815" cy="33901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45" y="3755293"/>
            <a:ext cx="5253955" cy="311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95" y="2398708"/>
            <a:ext cx="51435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1692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 Purposes and Achievements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8892" y="1728952"/>
            <a:ext cx="3706505" cy="4351338"/>
          </a:xfrm>
        </p:spPr>
        <p:txBody>
          <a:bodyPr/>
          <a:lstStyle/>
          <a:p>
            <a:pPr algn="l" rtl="0"/>
            <a:endParaRPr lang="en-US" dirty="0">
              <a:solidFill>
                <a:schemeClr val="bg1"/>
              </a:solidFill>
            </a:endParaRPr>
          </a:p>
          <a:p>
            <a:pPr algn="l" rtl="0"/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5125"/>
          <a:stretch/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48720" y="1753211"/>
            <a:ext cx="43023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</a:rPr>
              <a:t>There are a large set of variable sensors which provide giant data categories ; so we decided that sensors are not the issue itself , it is better to focus on about how to use the acquired data and to integrate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them.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52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Problem due to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8173"/>
            <a:ext cx="121920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The Low Resolution of some Satellite Images used Such as VIIRS and </a:t>
            </a:r>
            <a:r>
              <a:rPr lang="en-US" dirty="0" err="1" smtClean="0">
                <a:solidFill>
                  <a:schemeClr val="bg1"/>
                </a:solidFill>
              </a:rPr>
              <a:t>eMODIS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NDVI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39" y="1547131"/>
            <a:ext cx="4348749" cy="510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4" y="2196527"/>
            <a:ext cx="5068198" cy="3876727"/>
          </a:xfrm>
          <a:prstGeom prst="rect">
            <a:avLst/>
          </a:prstGeom>
        </p:spPr>
      </p:pic>
      <p:pic>
        <p:nvPicPr>
          <p:cNvPr id="1026" name="Picture 2" descr="https://scontent-cai1-1.xx.fbcdn.net/v/t34.0-12/18191367_1899625310280409_848655816_n.jpg?oh=9371181a6a8fe1bd202fbf2188efbb40&amp;oe=59062F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35" y="1547131"/>
            <a:ext cx="4067032" cy="52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62" y="-18840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Problem due to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070" y="662538"/>
            <a:ext cx="1183093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No connection between different types of Data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37" y="1121097"/>
            <a:ext cx="6011465" cy="57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7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  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(Modeling Code)</a:t>
            </a:r>
            <a:endParaRPr lang="ar-EG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88" y="1751079"/>
            <a:ext cx="3071478" cy="17853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12" y="1623261"/>
            <a:ext cx="2436758" cy="21696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5" y="1576009"/>
            <a:ext cx="3319362" cy="21425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941" y="871043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1599" y="981638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245" y="3718607"/>
            <a:ext cx="38557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MSS - Land Sat 4 , 5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7 - Land Sat 8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NDVI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Thermal Map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Coastline Change detection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and Roads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84076" y="3527882"/>
            <a:ext cx="4378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 Lab Data Used 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Hydro-geochemistry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: Created: </a:t>
            </a:r>
          </a:p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Interpolated Wind potential mapping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Rain  intensity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DEM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Groundwater  chemistry &amp; resource maps 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02304" y="3744428"/>
            <a:ext cx="402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Gravity and Magnetic Survey Data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Borehole Data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Deeper Tectonic Framework  (Faults)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Subsurface Geologic layers maps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84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02" y="1765227"/>
            <a:ext cx="3825894" cy="22239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1795425"/>
            <a:ext cx="2797388" cy="2490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8" y="1562361"/>
            <a:ext cx="4211392" cy="27183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54" y="4467277"/>
            <a:ext cx="2289192" cy="2289192"/>
          </a:xfrm>
          <a:prstGeom prst="rect">
            <a:avLst/>
          </a:prstGeom>
        </p:spPr>
      </p:pic>
      <p:sp>
        <p:nvSpPr>
          <p:cNvPr id="25" name="Left-Right-Up Arrow 24"/>
          <p:cNvSpPr/>
          <p:nvPr/>
        </p:nvSpPr>
        <p:spPr>
          <a:xfrm>
            <a:off x="1588459" y="3998274"/>
            <a:ext cx="9805181" cy="525148"/>
          </a:xfrm>
          <a:prstGeom prst="leftRightUpArrow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Rectangle 26"/>
          <p:cNvSpPr/>
          <p:nvPr/>
        </p:nvSpPr>
        <p:spPr>
          <a:xfrm>
            <a:off x="5767045" y="5227152"/>
            <a:ext cx="18171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245" y="995786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986658"/>
            <a:ext cx="33352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ross 2"/>
          <p:cNvSpPr/>
          <p:nvPr/>
        </p:nvSpPr>
        <p:spPr>
          <a:xfrm>
            <a:off x="4134871" y="2396842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Cross 15"/>
          <p:cNvSpPr/>
          <p:nvPr/>
        </p:nvSpPr>
        <p:spPr>
          <a:xfrm>
            <a:off x="8225484" y="2420785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20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475</Words>
  <Application>Microsoft Office PowerPoint</Application>
  <PresentationFormat>Widescreen</PresentationFormat>
  <Paragraphs>148</Paragraphs>
  <Slides>23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Angsana New</vt:lpstr>
      <vt:lpstr>Aparajita</vt:lpstr>
      <vt:lpstr>Arabic Typesetting</vt:lpstr>
      <vt:lpstr>Arial</vt:lpstr>
      <vt:lpstr>Calibri</vt:lpstr>
      <vt:lpstr>Calibri Light</vt:lpstr>
      <vt:lpstr>Edwardian Script ITC</vt:lpstr>
      <vt:lpstr>Helvetica</vt:lpstr>
      <vt:lpstr>Times New Roman</vt:lpstr>
      <vt:lpstr>Office Theme</vt:lpstr>
      <vt:lpstr> Innovative Sustainability Code</vt:lpstr>
      <vt:lpstr>PowerPoint Presentation</vt:lpstr>
      <vt:lpstr>PowerPoint Presentation</vt:lpstr>
      <vt:lpstr>PowerPoint Presentation</vt:lpstr>
      <vt:lpstr>Challenge Purposes and Achievements</vt:lpstr>
      <vt:lpstr>The Problem due to </vt:lpstr>
      <vt:lpstr>The Problem due to </vt:lpstr>
      <vt:lpstr>Materials and Methods   (Modeling Code)</vt:lpstr>
      <vt:lpstr>Materials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Utilizing All coded Factor Maps</vt:lpstr>
      <vt:lpstr>PowerPoint Presentation</vt:lpstr>
    </vt:vector>
  </TitlesOfParts>
  <Company>lotus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147</cp:revision>
  <dcterms:created xsi:type="dcterms:W3CDTF">2017-04-27T17:28:48Z</dcterms:created>
  <dcterms:modified xsi:type="dcterms:W3CDTF">2017-04-30T10:43:03Z</dcterms:modified>
</cp:coreProperties>
</file>